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6" r:id="rId4"/>
    <p:sldId id="267" r:id="rId5"/>
    <p:sldId id="257" r:id="rId6"/>
    <p:sldId id="268" r:id="rId7"/>
    <p:sldId id="269" r:id="rId8"/>
    <p:sldId id="270" r:id="rId9"/>
    <p:sldId id="271" r:id="rId10"/>
    <p:sldId id="272" r:id="rId11"/>
    <p:sldId id="274" r:id="rId12"/>
    <p:sldId id="273" r:id="rId13"/>
    <p:sldId id="275" r:id="rId14"/>
    <p:sldId id="276" r:id="rId15"/>
    <p:sldId id="278" r:id="rId16"/>
    <p:sldId id="279" r:id="rId17"/>
    <p:sldId id="277" r:id="rId18"/>
    <p:sldId id="280" r:id="rId19"/>
    <p:sldId id="281" r:id="rId20"/>
    <p:sldId id="282" r:id="rId21"/>
    <p:sldId id="283" r:id="rId22"/>
    <p:sldId id="285" r:id="rId23"/>
    <p:sldId id="286" r:id="rId24"/>
    <p:sldId id="287" r:id="rId25"/>
    <p:sldId id="288" r:id="rId26"/>
    <p:sldId id="289" r:id="rId27"/>
    <p:sldId id="290"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CDB"/>
    <a:srgbClr val="D5CFCC"/>
    <a:srgbClr val="E5DD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61" d="100"/>
          <a:sy n="61" d="100"/>
        </p:scale>
        <p:origin x="882" y="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rot="21314146">
            <a:off x="1621013" y="3765575"/>
            <a:ext cx="3705161" cy="390525"/>
          </a:xfrm>
        </p:spPr>
        <p:txBody>
          <a:bodyPr anchor="ct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rot="21314146">
            <a:off x="1621013" y="3765575"/>
            <a:ext cx="3705161" cy="390525"/>
          </a:xfrm>
        </p:spPr>
        <p:txBody>
          <a:bodyPr anchor="ctr">
            <a:normAutofit/>
          </a:bodyPr>
          <a:lstStyle>
            <a:lvl1pPr>
              <a:defRPr sz="1600"/>
            </a:lvl1pPr>
          </a:lstStyle>
          <a:p>
            <a:pPr lvl="0"/>
            <a:r>
              <a:rPr lang="en-US" dirty="0" smtClean="0"/>
              <a:t>Add Your Subtitle</a:t>
            </a:r>
            <a:endParaRPr lang="en-US" dirty="0"/>
          </a:p>
        </p:txBody>
      </p:sp>
      <p:sp>
        <p:nvSpPr>
          <p:cNvPr id="5" name="Title 1"/>
          <p:cNvSpPr>
            <a:spLocks noGrp="1"/>
          </p:cNvSpPr>
          <p:nvPr>
            <p:ph type="title" hasCustomPrompt="1"/>
          </p:nvPr>
        </p:nvSpPr>
        <p:spPr>
          <a:xfrm rot="21338111">
            <a:off x="1357018" y="1376112"/>
            <a:ext cx="6506390" cy="2050245"/>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067185" y="363944"/>
            <a:ext cx="5612952" cy="441760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3067185" y="363944"/>
            <a:ext cx="5612952" cy="441760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3067185" y="363944"/>
            <a:ext cx="5612952" cy="441760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6" name="Title 1"/>
          <p:cNvSpPr>
            <a:spLocks noGrp="1"/>
          </p:cNvSpPr>
          <p:nvPr>
            <p:ph type="title" hasCustomPrompt="1"/>
          </p:nvPr>
        </p:nvSpPr>
        <p:spPr>
          <a:xfrm rot="21338888">
            <a:off x="181861" y="3770140"/>
            <a:ext cx="2744132" cy="908917"/>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3/11/2017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DBDCDB"/>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DBDCDB"/>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DBDCDB"/>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DBDCDB"/>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DBDCDB"/>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DBDCDB"/>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20404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2607" y="363944"/>
            <a:ext cx="8317530" cy="4417607"/>
          </a:xfrm>
        </p:spPr>
        <p:txBody>
          <a:bodyPr>
            <a:normAutofit fontScale="92500" lnSpcReduction="10000"/>
          </a:bodyPr>
          <a:lstStyle/>
          <a:p>
            <a:pPr algn="l" fontAlgn="base"/>
            <a:r>
              <a:rPr lang="en-US" sz="5100" b="1" u="sng" dirty="0" smtClean="0"/>
              <a:t>The Filter of Fear</a:t>
            </a:r>
          </a:p>
          <a:p>
            <a:pPr algn="l" fontAlgn="base"/>
            <a:endParaRPr lang="en-US" b="1" dirty="0"/>
          </a:p>
          <a:p>
            <a:pPr algn="l"/>
            <a:r>
              <a:rPr lang="en-US" b="1" i="1" dirty="0"/>
              <a:t>3 </a:t>
            </a:r>
            <a:r>
              <a:rPr lang="en-US" i="1" dirty="0"/>
              <a:t>Now therefore go to, proclaim in the ears of the people, saying, </a:t>
            </a:r>
            <a:r>
              <a:rPr lang="en-US" i="1" u="sng" dirty="0"/>
              <a:t>Whosoever is fearful and afraid, let him return and depart</a:t>
            </a:r>
            <a:r>
              <a:rPr lang="en-US" i="1" dirty="0"/>
              <a:t> early from mount Gilead. And there returned of the people twenty and two thousand; and there remained ten thousand. </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173279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894338"/>
            <a:ext cx="8160063" cy="3365110"/>
          </a:xfrm>
        </p:spPr>
        <p:txBody>
          <a:bodyPr/>
          <a:lstStyle/>
          <a:p>
            <a:pPr algn="l"/>
            <a:r>
              <a:rPr lang="en-US" sz="5400" b="1" dirty="0"/>
              <a:t>KEY </a:t>
            </a:r>
            <a:r>
              <a:rPr lang="en-US" sz="5400" b="1" dirty="0" smtClean="0"/>
              <a:t>POINT #3</a:t>
            </a:r>
          </a:p>
          <a:p>
            <a:pPr algn="l"/>
            <a:r>
              <a:rPr lang="en-US" b="1" dirty="0" smtClean="0"/>
              <a:t>People </a:t>
            </a:r>
            <a:r>
              <a:rPr lang="en-US" b="1" dirty="0"/>
              <a:t>turn back when they don’t reckon that dying for God is greater than living for self</a:t>
            </a:r>
            <a:endParaRPr lang="en-US" dirty="0"/>
          </a:p>
        </p:txBody>
      </p:sp>
    </p:spTree>
    <p:extLst>
      <p:ext uri="{BB962C8B-B14F-4D97-AF65-F5344CB8AC3E}">
        <p14:creationId xmlns:p14="http://schemas.microsoft.com/office/powerpoint/2010/main" val="4234596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2607" y="725893"/>
            <a:ext cx="8317530" cy="4417607"/>
          </a:xfrm>
        </p:spPr>
        <p:txBody>
          <a:bodyPr>
            <a:noAutofit/>
          </a:bodyPr>
          <a:lstStyle/>
          <a:p>
            <a:pPr algn="l">
              <a:lnSpc>
                <a:spcPct val="120000"/>
              </a:lnSpc>
            </a:pPr>
            <a:r>
              <a:rPr lang="en-US" sz="2200" i="1" dirty="0"/>
              <a:t>Philippians 3:7 But what things were gain to me, those I counted loss for </a:t>
            </a:r>
            <a:r>
              <a:rPr lang="en-US" sz="2200" i="1" dirty="0" smtClean="0"/>
              <a:t>Christ.</a:t>
            </a:r>
            <a:r>
              <a:rPr lang="en-US" sz="2200" dirty="0" smtClean="0"/>
              <a:t> </a:t>
            </a:r>
            <a:r>
              <a:rPr lang="en-US" sz="2200" i="1" dirty="0" smtClean="0"/>
              <a:t>8 </a:t>
            </a:r>
            <a:r>
              <a:rPr lang="en-US" sz="2200" i="1" dirty="0"/>
              <a:t>Yea doubtless, </a:t>
            </a:r>
            <a:r>
              <a:rPr lang="en-US" sz="2200" b="1" i="1" dirty="0"/>
              <a:t>and I count all things but loss for the excellency of the knowledge of Christ Jesus my Lord:</a:t>
            </a:r>
            <a:r>
              <a:rPr lang="en-US" sz="2200" i="1" dirty="0"/>
              <a:t> for whom I have suffered the loss of all things, and do count them but dung, that I may win Christ, 9 And be found in him, not having mine own righteousness, which is of the law, but that which is through the faith of Christ, the righteousness which is of God by faith: 10 </a:t>
            </a:r>
            <a:r>
              <a:rPr lang="en-US" sz="2200" b="1" i="1" dirty="0"/>
              <a:t>That I may know him, and the power of his resurrection, and the fellowship of his sufferings, being made conformable unto his death; 11 If by any means I might attain unto the resurrection of the dead.</a:t>
            </a:r>
            <a:r>
              <a:rPr lang="en-US" sz="2200" dirty="0" smtClean="0"/>
              <a:t/>
            </a:r>
            <a:br>
              <a:rPr lang="en-US" sz="2200" dirty="0" smtClean="0"/>
            </a:br>
            <a:r>
              <a:rPr lang="en-US" sz="2200" dirty="0" smtClean="0"/>
              <a:t/>
            </a:r>
            <a:br>
              <a:rPr lang="en-US" sz="2200" dirty="0" smtClean="0"/>
            </a:br>
            <a:endParaRPr lang="en-US" sz="2200" dirty="0"/>
          </a:p>
        </p:txBody>
      </p:sp>
    </p:spTree>
    <p:extLst>
      <p:ext uri="{BB962C8B-B14F-4D97-AF65-F5344CB8AC3E}">
        <p14:creationId xmlns:p14="http://schemas.microsoft.com/office/powerpoint/2010/main" val="3592700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2607" y="363944"/>
            <a:ext cx="8317530" cy="4417607"/>
          </a:xfrm>
        </p:spPr>
        <p:txBody>
          <a:bodyPr>
            <a:noAutofit/>
          </a:bodyPr>
          <a:lstStyle/>
          <a:p>
            <a:pPr algn="l"/>
            <a:r>
              <a:rPr lang="en-US" sz="2200" b="1" i="1" dirty="0"/>
              <a:t>Psalm 44:8 </a:t>
            </a:r>
            <a:r>
              <a:rPr lang="en-US" sz="2200" i="1" dirty="0"/>
              <a:t>In God we boast all the day long, and praise thy name for ever. Selah.</a:t>
            </a:r>
            <a:endParaRPr lang="en-US" sz="2200" dirty="0"/>
          </a:p>
          <a:p>
            <a:pPr algn="l"/>
            <a:r>
              <a:rPr lang="en-US" sz="2200" b="1" i="1" dirty="0"/>
              <a:t>9 </a:t>
            </a:r>
            <a:r>
              <a:rPr lang="en-US" sz="2200" i="1" dirty="0"/>
              <a:t>But thou hast cast off, and put us to shame; and </a:t>
            </a:r>
            <a:r>
              <a:rPr lang="en-US" sz="2200" i="1" dirty="0" err="1"/>
              <a:t>goest</a:t>
            </a:r>
            <a:r>
              <a:rPr lang="en-US" sz="2200" i="1" dirty="0"/>
              <a:t> not forth with our armies.</a:t>
            </a:r>
            <a:endParaRPr lang="en-US" sz="2200" dirty="0"/>
          </a:p>
          <a:p>
            <a:pPr algn="l"/>
            <a:r>
              <a:rPr lang="en-US" sz="2200" b="1" i="1" dirty="0"/>
              <a:t>10 </a:t>
            </a:r>
            <a:r>
              <a:rPr lang="en-US" sz="2200" i="1" dirty="0"/>
              <a:t>Thou </a:t>
            </a:r>
            <a:r>
              <a:rPr lang="en-US" sz="2200" i="1" dirty="0" err="1"/>
              <a:t>makest</a:t>
            </a:r>
            <a:r>
              <a:rPr lang="en-US" sz="2200" i="1" dirty="0"/>
              <a:t> us to turn back from the enemy: and they which hate us spoil for themselves.</a:t>
            </a:r>
            <a:endParaRPr lang="en-US" sz="2200" dirty="0"/>
          </a:p>
          <a:p>
            <a:pPr algn="l"/>
            <a:r>
              <a:rPr lang="en-US" sz="2200" b="1" i="1" dirty="0"/>
              <a:t>11 </a:t>
            </a:r>
            <a:r>
              <a:rPr lang="en-US" sz="2200" i="1" dirty="0"/>
              <a:t>Thou hast given us like sheep appointed for meat; and hast scattered us among the heathen.</a:t>
            </a:r>
            <a:r>
              <a:rPr lang="en-US" sz="2200" dirty="0" smtClean="0"/>
              <a:t/>
            </a:r>
            <a:br>
              <a:rPr lang="en-US" sz="2200" dirty="0" smtClean="0"/>
            </a:br>
            <a:r>
              <a:rPr lang="en-US" sz="2200" dirty="0" smtClean="0"/>
              <a:t/>
            </a:r>
            <a:br>
              <a:rPr lang="en-US" sz="2200" dirty="0" smtClean="0"/>
            </a:br>
            <a:endParaRPr lang="en-US" sz="2200" dirty="0"/>
          </a:p>
        </p:txBody>
      </p:sp>
    </p:spTree>
    <p:extLst>
      <p:ext uri="{BB962C8B-B14F-4D97-AF65-F5344CB8AC3E}">
        <p14:creationId xmlns:p14="http://schemas.microsoft.com/office/powerpoint/2010/main" val="72852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2607" y="363944"/>
            <a:ext cx="8317530" cy="4417607"/>
          </a:xfrm>
        </p:spPr>
        <p:txBody>
          <a:bodyPr>
            <a:normAutofit/>
          </a:bodyPr>
          <a:lstStyle/>
          <a:p>
            <a:pPr algn="l" fontAlgn="base"/>
            <a:r>
              <a:rPr lang="en-US" b="1" u="sng" dirty="0"/>
              <a:t>The Sifting of Personal </a:t>
            </a:r>
            <a:r>
              <a:rPr lang="en-US" b="1" u="sng" dirty="0" smtClean="0"/>
              <a:t>Priority</a:t>
            </a:r>
          </a:p>
          <a:p>
            <a:pPr algn="l" fontAlgn="base"/>
            <a:endParaRPr lang="en-US" b="1" u="sng" dirty="0"/>
          </a:p>
          <a:p>
            <a:pPr algn="l" fontAlgn="base"/>
            <a:r>
              <a:rPr lang="en-US" b="1" i="1" dirty="0"/>
              <a:t>4 </a:t>
            </a:r>
            <a:r>
              <a:rPr lang="en-US" i="1" dirty="0"/>
              <a:t>And the Lord said unto Gideon, The people are yet too many; bring them down unto the water, and </a:t>
            </a:r>
            <a:r>
              <a:rPr lang="en-US" b="1" i="1" u="sng" dirty="0"/>
              <a:t>I will try them for thee there:</a:t>
            </a:r>
            <a:r>
              <a:rPr lang="en-US" dirty="0"/>
              <a:t/>
            </a:r>
            <a:br>
              <a:rPr lang="en-US" dirty="0"/>
            </a:br>
            <a:endParaRPr lang="en-US" dirty="0"/>
          </a:p>
        </p:txBody>
      </p:sp>
    </p:spTree>
    <p:extLst>
      <p:ext uri="{BB962C8B-B14F-4D97-AF65-F5344CB8AC3E}">
        <p14:creationId xmlns:p14="http://schemas.microsoft.com/office/powerpoint/2010/main" val="1803096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2607" y="363944"/>
            <a:ext cx="8317530" cy="4417607"/>
          </a:xfrm>
        </p:spPr>
        <p:txBody>
          <a:bodyPr>
            <a:normAutofit/>
          </a:bodyPr>
          <a:lstStyle/>
          <a:p>
            <a:pPr algn="l" fontAlgn="base"/>
            <a:r>
              <a:rPr lang="en-US" b="1" u="sng" dirty="0"/>
              <a:t>The Sifting of Personal </a:t>
            </a:r>
            <a:r>
              <a:rPr lang="en-US" b="1" u="sng" dirty="0" smtClean="0"/>
              <a:t>Priority</a:t>
            </a:r>
          </a:p>
          <a:p>
            <a:pPr algn="l" fontAlgn="base"/>
            <a:endParaRPr lang="en-US" b="1" u="sng" dirty="0"/>
          </a:p>
          <a:p>
            <a:pPr algn="l" fontAlgn="base"/>
            <a:r>
              <a:rPr lang="en-US" b="1" i="1" dirty="0"/>
              <a:t>4 </a:t>
            </a:r>
            <a:r>
              <a:rPr lang="en-US" i="1" dirty="0"/>
              <a:t>And the Lord said unto Gideon, The people are yet too many; bring them down unto the water, and </a:t>
            </a:r>
            <a:r>
              <a:rPr lang="en-US" b="1" i="1" u="sng" dirty="0"/>
              <a:t>I will try them for thee there:</a:t>
            </a:r>
            <a:r>
              <a:rPr lang="en-US" dirty="0"/>
              <a:t/>
            </a:r>
            <a:br>
              <a:rPr lang="en-US" dirty="0"/>
            </a:br>
            <a:endParaRPr lang="en-US" dirty="0"/>
          </a:p>
        </p:txBody>
      </p:sp>
    </p:spTree>
    <p:extLst>
      <p:ext uri="{BB962C8B-B14F-4D97-AF65-F5344CB8AC3E}">
        <p14:creationId xmlns:p14="http://schemas.microsoft.com/office/powerpoint/2010/main" val="206990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2607" y="363944"/>
            <a:ext cx="8317530" cy="4417607"/>
          </a:xfrm>
        </p:spPr>
        <p:txBody>
          <a:bodyPr>
            <a:normAutofit/>
          </a:bodyPr>
          <a:lstStyle/>
          <a:p>
            <a:pPr algn="l" fontAlgn="base"/>
            <a:r>
              <a:rPr lang="en-US" b="1" u="sng" dirty="0"/>
              <a:t>The Sifting of Personal </a:t>
            </a:r>
            <a:r>
              <a:rPr lang="en-US" b="1" u="sng" dirty="0" smtClean="0"/>
              <a:t>Priority</a:t>
            </a:r>
          </a:p>
          <a:p>
            <a:pPr algn="l" fontAlgn="base"/>
            <a:endParaRPr lang="en-US" b="1" u="sng" dirty="0"/>
          </a:p>
          <a:p>
            <a:pPr algn="l" fontAlgn="base"/>
            <a:r>
              <a:rPr lang="en-US" b="1" i="1" dirty="0"/>
              <a:t>4 </a:t>
            </a:r>
            <a:r>
              <a:rPr lang="en-US" i="1" dirty="0"/>
              <a:t>And the Lord said unto Gideon, The people are yet too many; bring them down unto the water, and </a:t>
            </a:r>
            <a:r>
              <a:rPr lang="en-US" b="1" i="1" u="sng" dirty="0"/>
              <a:t>I will try them for thee there:</a:t>
            </a:r>
            <a:r>
              <a:rPr lang="en-US" dirty="0"/>
              <a:t/>
            </a:r>
            <a:br>
              <a:rPr lang="en-US" dirty="0"/>
            </a:br>
            <a:endParaRPr lang="en-US" dirty="0"/>
          </a:p>
        </p:txBody>
      </p:sp>
    </p:spTree>
    <p:extLst>
      <p:ext uri="{BB962C8B-B14F-4D97-AF65-F5344CB8AC3E}">
        <p14:creationId xmlns:p14="http://schemas.microsoft.com/office/powerpoint/2010/main" val="2323272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894338"/>
            <a:ext cx="8160063" cy="3365110"/>
          </a:xfrm>
        </p:spPr>
        <p:txBody>
          <a:bodyPr/>
          <a:lstStyle/>
          <a:p>
            <a:pPr algn="l"/>
            <a:r>
              <a:rPr lang="en-US" sz="5400" b="1" dirty="0"/>
              <a:t>KEY </a:t>
            </a:r>
            <a:r>
              <a:rPr lang="en-US" sz="5400" b="1" dirty="0" smtClean="0"/>
              <a:t>POINT #4</a:t>
            </a:r>
          </a:p>
          <a:p>
            <a:pPr algn="l"/>
            <a:r>
              <a:rPr lang="en-US" b="1" dirty="0" smtClean="0"/>
              <a:t>Trials </a:t>
            </a:r>
            <a:r>
              <a:rPr lang="en-US" b="1" dirty="0"/>
              <a:t>always </a:t>
            </a:r>
            <a:r>
              <a:rPr lang="en-US" b="1" dirty="0" smtClean="0"/>
              <a:t>distinguish </a:t>
            </a:r>
            <a:r>
              <a:rPr lang="en-US" b="1" dirty="0"/>
              <a:t>the soldier from the spectator</a:t>
            </a:r>
            <a:endParaRPr lang="en-US" dirty="0"/>
          </a:p>
        </p:txBody>
      </p:sp>
    </p:spTree>
    <p:extLst>
      <p:ext uri="{BB962C8B-B14F-4D97-AF65-F5344CB8AC3E}">
        <p14:creationId xmlns:p14="http://schemas.microsoft.com/office/powerpoint/2010/main" val="2995058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2607" y="363944"/>
            <a:ext cx="8317530" cy="4417607"/>
          </a:xfrm>
        </p:spPr>
        <p:txBody>
          <a:bodyPr>
            <a:noAutofit/>
          </a:bodyPr>
          <a:lstStyle/>
          <a:p>
            <a:pPr algn="l"/>
            <a:r>
              <a:rPr lang="en-US" sz="2400" b="1" i="1" dirty="0"/>
              <a:t>Romans 8:35 </a:t>
            </a:r>
            <a:r>
              <a:rPr lang="en-US" sz="2400" i="1" dirty="0"/>
              <a:t>Who shall separate us from the love of Christ? shall tribulation, or distress, or persecution, or famine, or nakedness, or peril, or sword? 36 As it is written, For thy sake we are killed all the day long; we are accounted as sheep for the slaughter. 37 Nay, in all these things we are more than conquerors through him that loved us.</a:t>
            </a:r>
            <a:r>
              <a:rPr lang="en-US" sz="2400" dirty="0" smtClean="0"/>
              <a:t/>
            </a:r>
            <a:br>
              <a:rPr lang="en-US" sz="2400" dirty="0" smtClean="0"/>
            </a:br>
            <a:r>
              <a:rPr lang="en-US" sz="2400" dirty="0" smtClean="0"/>
              <a:t/>
            </a:r>
            <a:br>
              <a:rPr lang="en-US" sz="2400" dirty="0" smtClean="0"/>
            </a:br>
            <a:endParaRPr lang="en-US" sz="2400" dirty="0"/>
          </a:p>
        </p:txBody>
      </p:sp>
    </p:spTree>
    <p:extLst>
      <p:ext uri="{BB962C8B-B14F-4D97-AF65-F5344CB8AC3E}">
        <p14:creationId xmlns:p14="http://schemas.microsoft.com/office/powerpoint/2010/main" val="2693999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2607" y="363944"/>
            <a:ext cx="8317530" cy="4417607"/>
          </a:xfrm>
        </p:spPr>
        <p:txBody>
          <a:bodyPr>
            <a:noAutofit/>
          </a:bodyPr>
          <a:lstStyle/>
          <a:p>
            <a:pPr algn="l"/>
            <a:r>
              <a:rPr lang="en-US" sz="2400" b="1" i="1" dirty="0"/>
              <a:t>2 Corinthians 12:9  </a:t>
            </a:r>
            <a:r>
              <a:rPr lang="en-US" sz="2400" i="1" dirty="0"/>
              <a:t>And he said unto me, My grace is sufficient for thee: for my strength is made perfect in weakness. Most gladly therefore will I rather glory in my infirmities, that the power of Christ may rest upon me. </a:t>
            </a:r>
            <a:r>
              <a:rPr lang="en-US" sz="2400" b="1" i="1" dirty="0"/>
              <a:t>10 </a:t>
            </a:r>
            <a:r>
              <a:rPr lang="en-US" sz="2400" i="1" dirty="0"/>
              <a:t>Therefore I take pleasure in infirmities, in reproaches, in necessities, in persecutions, in distresses for Christ's sake: for when I am weak, then am I strong.</a:t>
            </a:r>
            <a:r>
              <a:rPr lang="en-US" sz="2400" dirty="0" smtClean="0"/>
              <a:t/>
            </a:r>
            <a:br>
              <a:rPr lang="en-US" sz="2400" dirty="0" smtClean="0"/>
            </a:br>
            <a:r>
              <a:rPr lang="en-US" sz="2400" dirty="0" smtClean="0"/>
              <a:t/>
            </a:r>
            <a:br>
              <a:rPr lang="en-US" sz="2400" dirty="0" smtClean="0"/>
            </a:br>
            <a:endParaRPr lang="en-US" sz="2400" dirty="0"/>
          </a:p>
        </p:txBody>
      </p:sp>
    </p:spTree>
    <p:extLst>
      <p:ext uri="{BB962C8B-B14F-4D97-AF65-F5344CB8AC3E}">
        <p14:creationId xmlns:p14="http://schemas.microsoft.com/office/powerpoint/2010/main" val="2448493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2607" y="363944"/>
            <a:ext cx="8317530" cy="4417607"/>
          </a:xfrm>
        </p:spPr>
        <p:txBody>
          <a:bodyPr/>
          <a:lstStyle/>
          <a:p>
            <a:pPr algn="l"/>
            <a:r>
              <a:rPr lang="en-US" dirty="0"/>
              <a:t>Judges 6:6 </a:t>
            </a:r>
            <a:r>
              <a:rPr lang="en-US" u="sng" dirty="0"/>
              <a:t>And the children of Israel did evil in the sight of the Lord</a:t>
            </a:r>
            <a:r>
              <a:rPr lang="en-US" dirty="0"/>
              <a:t>: and the Lord delivered them into the hand of Midian seven years. 2 And the hand of Midian prevailed against Israel: and because of the Midianites the children of Israel made them the dens which are in the mountains, and caves, and strong holds. </a:t>
            </a:r>
            <a:endParaRPr lang="en-US" dirty="0"/>
          </a:p>
        </p:txBody>
      </p:sp>
    </p:spTree>
    <p:extLst>
      <p:ext uri="{BB962C8B-B14F-4D97-AF65-F5344CB8AC3E}">
        <p14:creationId xmlns:p14="http://schemas.microsoft.com/office/powerpoint/2010/main" val="1325788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2607" y="363944"/>
            <a:ext cx="8317530" cy="4417607"/>
          </a:xfrm>
        </p:spPr>
        <p:txBody>
          <a:bodyPr>
            <a:noAutofit/>
          </a:bodyPr>
          <a:lstStyle/>
          <a:p>
            <a:pPr algn="l"/>
            <a:endParaRPr lang="en-US" sz="2400" b="1" i="1" dirty="0" smtClean="0"/>
          </a:p>
          <a:p>
            <a:pPr algn="l"/>
            <a:endParaRPr lang="en-US" sz="2400" b="1" i="1" dirty="0"/>
          </a:p>
          <a:p>
            <a:pPr algn="l"/>
            <a:r>
              <a:rPr lang="en-US" b="1" u="sng" dirty="0" smtClean="0"/>
              <a:t>A Proper Field of Vision</a:t>
            </a:r>
            <a:endParaRPr lang="en-US" sz="2400" b="1" i="1" dirty="0" smtClean="0"/>
          </a:p>
          <a:p>
            <a:pPr algn="l"/>
            <a:r>
              <a:rPr lang="en-US" sz="2200" b="1" i="1" dirty="0" smtClean="0"/>
              <a:t>4 </a:t>
            </a:r>
            <a:r>
              <a:rPr lang="en-US" sz="2200" i="1" dirty="0"/>
              <a:t>And the Lord said unto Gideon, The people are yet too many; bring them down unto the water, and I will try them for thee there: and it shall be, that of whom I say unto thee, This shall go with thee, the same shall go with thee; and of whomsoever I say unto thee, This shall not go with thee, the same shall not go.</a:t>
            </a:r>
            <a:r>
              <a:rPr lang="en-US" sz="2200" b="1" i="1" dirty="0"/>
              <a:t>5 </a:t>
            </a:r>
            <a:r>
              <a:rPr lang="en-US" sz="2200" i="1" dirty="0"/>
              <a:t>So he brought down the people unto the water: and the Lord said unto Gideon, Every one that </a:t>
            </a:r>
            <a:r>
              <a:rPr lang="en-US" sz="2200" i="1" dirty="0" err="1"/>
              <a:t>lappeth</a:t>
            </a:r>
            <a:r>
              <a:rPr lang="en-US" sz="2200" i="1" dirty="0"/>
              <a:t> of the water with his tongue, as a dog </a:t>
            </a:r>
            <a:r>
              <a:rPr lang="en-US" sz="2200" i="1" dirty="0" err="1"/>
              <a:t>lappeth</a:t>
            </a:r>
            <a:r>
              <a:rPr lang="en-US" sz="2200" i="1" dirty="0"/>
              <a:t>, him shalt thou set by himself; likewise every one that </a:t>
            </a:r>
            <a:r>
              <a:rPr lang="en-US" sz="2200" i="1" dirty="0" err="1"/>
              <a:t>boweth</a:t>
            </a:r>
            <a:r>
              <a:rPr lang="en-US" sz="2200" i="1" dirty="0"/>
              <a:t> down upon his knees to drink.</a:t>
            </a:r>
            <a:r>
              <a:rPr lang="en-US" sz="2400" dirty="0" smtClean="0"/>
              <a:t/>
            </a:r>
            <a:br>
              <a:rPr lang="en-US" sz="2400" dirty="0" smtClean="0"/>
            </a:br>
            <a:r>
              <a:rPr lang="en-US" sz="2400" dirty="0" smtClean="0"/>
              <a:t/>
            </a:r>
            <a:br>
              <a:rPr lang="en-US" sz="2400" dirty="0" smtClean="0"/>
            </a:br>
            <a:endParaRPr lang="en-US" sz="2400" dirty="0"/>
          </a:p>
        </p:txBody>
      </p:sp>
    </p:spTree>
    <p:extLst>
      <p:ext uri="{BB962C8B-B14F-4D97-AF65-F5344CB8AC3E}">
        <p14:creationId xmlns:p14="http://schemas.microsoft.com/office/powerpoint/2010/main" val="2392219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2607" y="363944"/>
            <a:ext cx="8317530" cy="4417607"/>
          </a:xfrm>
        </p:spPr>
        <p:txBody>
          <a:bodyPr>
            <a:noAutofit/>
          </a:bodyPr>
          <a:lstStyle/>
          <a:p>
            <a:pPr algn="l"/>
            <a:endParaRPr lang="en-US" sz="2400" b="1" i="1" dirty="0" smtClean="0"/>
          </a:p>
          <a:p>
            <a:pPr algn="l"/>
            <a:endParaRPr lang="en-US" sz="2400" b="1" i="1" dirty="0"/>
          </a:p>
          <a:p>
            <a:pPr algn="l"/>
            <a:r>
              <a:rPr lang="en-US" sz="2400" b="1" i="1" dirty="0"/>
              <a:t>6 </a:t>
            </a:r>
            <a:r>
              <a:rPr lang="en-US" sz="2400" i="1" dirty="0"/>
              <a:t>And the number of them that lapped, putting their hand to their mouth, were three hundred men: but all the rest of the people bowed down upon their knees to drink water. </a:t>
            </a:r>
            <a:r>
              <a:rPr lang="en-US" sz="2400" b="1" i="1" dirty="0"/>
              <a:t>7 </a:t>
            </a:r>
            <a:r>
              <a:rPr lang="en-US" sz="2400" i="1" dirty="0"/>
              <a:t>And the Lord said unto Gideon, By the three hundred men that lapped will I save you, and deliver the Midianites into thine hand: and let all the other people go every man unto his place.</a:t>
            </a:r>
            <a:endParaRPr lang="en-US" sz="2400" dirty="0"/>
          </a:p>
          <a:p>
            <a:r>
              <a:rPr lang="en-US" sz="2400" dirty="0"/>
              <a:t/>
            </a:r>
            <a:br>
              <a:rPr lang="en-US" sz="2400" dirty="0"/>
            </a:br>
            <a:endParaRPr lang="en-US" sz="2400" dirty="0" smtClean="0"/>
          </a:p>
          <a:p>
            <a:endParaRPr lang="en-US" sz="2400" dirty="0"/>
          </a:p>
          <a:p>
            <a:r>
              <a:rPr lang="en-US" sz="2400" dirty="0" smtClean="0"/>
              <a:t/>
            </a:r>
            <a:br>
              <a:rPr lang="en-US" sz="2400" dirty="0" smtClean="0"/>
            </a:br>
            <a:r>
              <a:rPr lang="en-US" sz="2400" dirty="0" smtClean="0"/>
              <a:t/>
            </a:r>
            <a:br>
              <a:rPr lang="en-US" sz="2400" dirty="0" smtClean="0"/>
            </a:br>
            <a:endParaRPr lang="en-US" sz="2400" dirty="0"/>
          </a:p>
        </p:txBody>
      </p:sp>
    </p:spTree>
    <p:extLst>
      <p:ext uri="{BB962C8B-B14F-4D97-AF65-F5344CB8AC3E}">
        <p14:creationId xmlns:p14="http://schemas.microsoft.com/office/powerpoint/2010/main" val="1632086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2607" y="363944"/>
            <a:ext cx="8317530" cy="4417607"/>
          </a:xfrm>
        </p:spPr>
        <p:txBody>
          <a:bodyPr>
            <a:noAutofit/>
          </a:bodyPr>
          <a:lstStyle/>
          <a:p>
            <a:pPr algn="l"/>
            <a:endParaRPr lang="en-US" sz="2400" b="1" i="1" dirty="0" smtClean="0"/>
          </a:p>
          <a:p>
            <a:pPr algn="l"/>
            <a:endParaRPr lang="en-US" sz="2400" b="1" i="1" dirty="0"/>
          </a:p>
          <a:p>
            <a:pPr algn="l"/>
            <a:r>
              <a:rPr lang="en-US" b="1" u="sng" dirty="0" smtClean="0"/>
              <a:t>A Proper Field of Vision</a:t>
            </a:r>
            <a:endParaRPr lang="en-US" sz="2400" b="1" i="1" dirty="0" smtClean="0"/>
          </a:p>
          <a:p>
            <a:pPr marL="514350" indent="-514350" algn="l">
              <a:buAutoNum type="arabicParenR"/>
            </a:pPr>
            <a:r>
              <a:rPr lang="en-US" b="1" u="sng" dirty="0" smtClean="0"/>
              <a:t>Careless </a:t>
            </a:r>
            <a:r>
              <a:rPr lang="en-US" dirty="0" smtClean="0"/>
              <a:t>The </a:t>
            </a:r>
            <a:r>
              <a:rPr lang="en-US" dirty="0"/>
              <a:t>first soldier is so thirsty that </a:t>
            </a:r>
            <a:r>
              <a:rPr lang="en-US" dirty="0" smtClean="0"/>
              <a:t>he gets down </a:t>
            </a:r>
            <a:r>
              <a:rPr lang="en-US" dirty="0"/>
              <a:t>on </a:t>
            </a:r>
            <a:r>
              <a:rPr lang="en-US" dirty="0" smtClean="0"/>
              <a:t>his knees </a:t>
            </a:r>
            <a:r>
              <a:rPr lang="en-US" dirty="0"/>
              <a:t>and </a:t>
            </a:r>
            <a:r>
              <a:rPr lang="en-US" dirty="0" smtClean="0"/>
              <a:t>shoves his head in </a:t>
            </a:r>
            <a:r>
              <a:rPr lang="en-US" dirty="0"/>
              <a:t>the </a:t>
            </a:r>
            <a:r>
              <a:rPr lang="en-US" dirty="0" smtClean="0"/>
              <a:t>water.</a:t>
            </a:r>
          </a:p>
          <a:p>
            <a:pPr algn="l"/>
            <a:endParaRPr lang="en-US" sz="2400" dirty="0" smtClean="0"/>
          </a:p>
          <a:p>
            <a:pPr algn="l"/>
            <a:endParaRPr lang="en-US" sz="2400" dirty="0"/>
          </a:p>
          <a:p>
            <a:pPr algn="l"/>
            <a:endParaRPr lang="en-US" sz="2400" dirty="0" smtClean="0"/>
          </a:p>
          <a:p>
            <a:pPr algn="l"/>
            <a:r>
              <a:rPr lang="en-US" sz="2400" dirty="0" smtClean="0"/>
              <a:t/>
            </a:r>
            <a:br>
              <a:rPr lang="en-US" sz="2400" dirty="0" smtClean="0"/>
            </a:br>
            <a:r>
              <a:rPr lang="en-US" sz="2400" dirty="0" smtClean="0"/>
              <a:t/>
            </a:r>
            <a:br>
              <a:rPr lang="en-US" sz="2400" dirty="0" smtClean="0"/>
            </a:br>
            <a:endParaRPr lang="en-US" sz="2400" dirty="0"/>
          </a:p>
        </p:txBody>
      </p:sp>
    </p:spTree>
    <p:extLst>
      <p:ext uri="{BB962C8B-B14F-4D97-AF65-F5344CB8AC3E}">
        <p14:creationId xmlns:p14="http://schemas.microsoft.com/office/powerpoint/2010/main" val="943498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2607" y="363944"/>
            <a:ext cx="8317530" cy="4417607"/>
          </a:xfrm>
        </p:spPr>
        <p:txBody>
          <a:bodyPr>
            <a:noAutofit/>
          </a:bodyPr>
          <a:lstStyle/>
          <a:p>
            <a:pPr algn="l"/>
            <a:endParaRPr lang="en-US" sz="2400" b="1" i="1" dirty="0" smtClean="0"/>
          </a:p>
          <a:p>
            <a:pPr algn="l"/>
            <a:endParaRPr lang="en-US" sz="2400" b="1" i="1" dirty="0"/>
          </a:p>
          <a:p>
            <a:pPr algn="l"/>
            <a:r>
              <a:rPr lang="en-US" b="1" u="sng" dirty="0" smtClean="0"/>
              <a:t>A Proper Field of Vision</a:t>
            </a:r>
            <a:endParaRPr lang="en-US" sz="2400" b="1" i="1" dirty="0" smtClean="0"/>
          </a:p>
          <a:p>
            <a:pPr marL="514350" indent="-514350" algn="l">
              <a:buAutoNum type="arabicParenR"/>
            </a:pPr>
            <a:r>
              <a:rPr lang="en-US" b="1" u="sng" dirty="0" smtClean="0"/>
              <a:t>Careless </a:t>
            </a:r>
            <a:r>
              <a:rPr lang="en-US" dirty="0" smtClean="0"/>
              <a:t>The </a:t>
            </a:r>
            <a:r>
              <a:rPr lang="en-US" dirty="0"/>
              <a:t>first soldier is so thirsty that they get down on their knees and they shove their heads in the </a:t>
            </a:r>
            <a:r>
              <a:rPr lang="en-US" dirty="0" smtClean="0"/>
              <a:t>water.</a:t>
            </a:r>
          </a:p>
          <a:p>
            <a:pPr marL="514350" indent="-514350" algn="l">
              <a:buAutoNum type="arabicParenR"/>
            </a:pPr>
            <a:r>
              <a:rPr lang="en-US" b="1" u="sng" dirty="0" smtClean="0"/>
              <a:t>Circumspect </a:t>
            </a:r>
            <a:r>
              <a:rPr lang="en-US" sz="2400" dirty="0" smtClean="0"/>
              <a:t> </a:t>
            </a:r>
            <a:r>
              <a:rPr lang="en-US" dirty="0" smtClean="0"/>
              <a:t>This second soldier has the </a:t>
            </a:r>
            <a:r>
              <a:rPr lang="en-US" dirty="0"/>
              <a:t>appetite for God’s </a:t>
            </a:r>
            <a:r>
              <a:rPr lang="en-US" dirty="0" smtClean="0"/>
              <a:t>word but </a:t>
            </a:r>
            <a:r>
              <a:rPr lang="en-US" dirty="0"/>
              <a:t>also the eyes for the </a:t>
            </a:r>
            <a:r>
              <a:rPr lang="en-US" dirty="0" smtClean="0"/>
              <a:t>mission field. </a:t>
            </a:r>
            <a:r>
              <a:rPr lang="en-US" sz="2400" dirty="0" smtClean="0"/>
              <a:t/>
            </a:r>
            <a:br>
              <a:rPr lang="en-US" sz="2400" dirty="0" smtClean="0"/>
            </a:br>
            <a:r>
              <a:rPr lang="en-US" sz="2400" dirty="0" smtClean="0"/>
              <a:t/>
            </a:r>
            <a:br>
              <a:rPr lang="en-US" sz="2400" dirty="0" smtClean="0"/>
            </a:br>
            <a:endParaRPr lang="en-US" sz="2400" dirty="0"/>
          </a:p>
        </p:txBody>
      </p:sp>
    </p:spTree>
    <p:extLst>
      <p:ext uri="{BB962C8B-B14F-4D97-AF65-F5344CB8AC3E}">
        <p14:creationId xmlns:p14="http://schemas.microsoft.com/office/powerpoint/2010/main" val="233896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2607" y="363944"/>
            <a:ext cx="8317530" cy="4417607"/>
          </a:xfrm>
        </p:spPr>
        <p:txBody>
          <a:bodyPr>
            <a:noAutofit/>
          </a:bodyPr>
          <a:lstStyle/>
          <a:p>
            <a:pPr algn="l"/>
            <a:endParaRPr lang="en-US" sz="2400" b="1" i="1" dirty="0" smtClean="0"/>
          </a:p>
          <a:p>
            <a:pPr algn="l"/>
            <a:r>
              <a:rPr lang="en-US" i="1" dirty="0"/>
              <a:t>John 4:35 Say not ye, There are yet four months, and then cometh harvest? behold, I say unto you, Lift up your eyes, and </a:t>
            </a:r>
            <a:r>
              <a:rPr lang="en-US" b="1" i="1" dirty="0"/>
              <a:t>look</a:t>
            </a:r>
            <a:r>
              <a:rPr lang="en-US" i="1" dirty="0"/>
              <a:t> on the fields; for they are </a:t>
            </a:r>
            <a:r>
              <a:rPr lang="en-US" b="1" i="1" dirty="0"/>
              <a:t>white</a:t>
            </a:r>
            <a:r>
              <a:rPr lang="en-US" i="1" dirty="0"/>
              <a:t> already to harvest.</a:t>
            </a:r>
            <a:r>
              <a:rPr lang="en-US" sz="2400" dirty="0" smtClean="0"/>
              <a:t/>
            </a:r>
            <a:br>
              <a:rPr lang="en-US" sz="2400" dirty="0" smtClean="0"/>
            </a:br>
            <a:r>
              <a:rPr lang="en-US" sz="2400" dirty="0" smtClean="0"/>
              <a:t/>
            </a:r>
            <a:br>
              <a:rPr lang="en-US" sz="2400" dirty="0" smtClean="0"/>
            </a:br>
            <a:endParaRPr lang="en-US" sz="2400" dirty="0"/>
          </a:p>
        </p:txBody>
      </p:sp>
    </p:spTree>
    <p:extLst>
      <p:ext uri="{BB962C8B-B14F-4D97-AF65-F5344CB8AC3E}">
        <p14:creationId xmlns:p14="http://schemas.microsoft.com/office/powerpoint/2010/main" val="2052299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894338"/>
            <a:ext cx="8160063" cy="3365110"/>
          </a:xfrm>
        </p:spPr>
        <p:txBody>
          <a:bodyPr/>
          <a:lstStyle/>
          <a:p>
            <a:pPr algn="l"/>
            <a:r>
              <a:rPr lang="en-US" sz="5400" b="1" dirty="0"/>
              <a:t>KEY </a:t>
            </a:r>
            <a:r>
              <a:rPr lang="en-US" sz="5400" b="1" dirty="0" smtClean="0"/>
              <a:t>POINT #5</a:t>
            </a:r>
          </a:p>
          <a:p>
            <a:pPr algn="l"/>
            <a:r>
              <a:rPr lang="en-US" b="1" dirty="0" smtClean="0"/>
              <a:t>God </a:t>
            </a:r>
            <a:r>
              <a:rPr lang="en-US" b="1" dirty="0"/>
              <a:t>is looking for </a:t>
            </a:r>
            <a:r>
              <a:rPr lang="en-US" b="1" dirty="0" smtClean="0"/>
              <a:t>Christians </a:t>
            </a:r>
            <a:r>
              <a:rPr lang="en-US" b="1" dirty="0"/>
              <a:t>who can attend to personal need without </a:t>
            </a:r>
            <a:r>
              <a:rPr lang="en-US" b="1" dirty="0" smtClean="0"/>
              <a:t>neglecting </a:t>
            </a:r>
            <a:r>
              <a:rPr lang="en-US" b="1" dirty="0"/>
              <a:t>evangelism and discipleship.</a:t>
            </a:r>
            <a:endParaRPr lang="en-US" dirty="0"/>
          </a:p>
        </p:txBody>
      </p:sp>
    </p:spTree>
    <p:extLst>
      <p:ext uri="{BB962C8B-B14F-4D97-AF65-F5344CB8AC3E}">
        <p14:creationId xmlns:p14="http://schemas.microsoft.com/office/powerpoint/2010/main" val="1028106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2607" y="363944"/>
            <a:ext cx="8317530" cy="4417607"/>
          </a:xfrm>
        </p:spPr>
        <p:txBody>
          <a:bodyPr>
            <a:noAutofit/>
          </a:bodyPr>
          <a:lstStyle/>
          <a:p>
            <a:pPr algn="l"/>
            <a:endParaRPr lang="en-US" sz="2000" b="1" i="1" dirty="0" smtClean="0"/>
          </a:p>
          <a:p>
            <a:pPr algn="l"/>
            <a:r>
              <a:rPr lang="en-US" sz="2400" b="1" dirty="0"/>
              <a:t>2 Tim 4:4 </a:t>
            </a:r>
            <a:r>
              <a:rPr lang="en-US" sz="2400" dirty="0"/>
              <a:t>I charge thee therefore before God, and the Lord Jesus Christ, who shall judge the quick and the dead at his appearing and his </a:t>
            </a:r>
            <a:r>
              <a:rPr lang="en-US" sz="2400" dirty="0" smtClean="0"/>
              <a:t>kingdom; </a:t>
            </a:r>
            <a:r>
              <a:rPr lang="en-US" sz="2400" b="1" dirty="0" smtClean="0"/>
              <a:t>2 </a:t>
            </a:r>
            <a:r>
              <a:rPr lang="en-US" sz="2400" u="sng" dirty="0"/>
              <a:t>Preach the word</a:t>
            </a:r>
            <a:r>
              <a:rPr lang="en-US" sz="2400" dirty="0"/>
              <a:t>; be instant in season, out of season; reprove, rebuke, exhort with all long suffering and </a:t>
            </a:r>
            <a:r>
              <a:rPr lang="en-US" sz="2400" dirty="0" smtClean="0"/>
              <a:t>doctrine.</a:t>
            </a:r>
            <a:r>
              <a:rPr lang="en-US" sz="2400" b="1" dirty="0" smtClean="0"/>
              <a:t>3 </a:t>
            </a:r>
            <a:r>
              <a:rPr lang="en-US" sz="2400" dirty="0"/>
              <a:t>For the time will come when they will not endure sound doctrine; but after their own lusts shall they heap to themselves teachers, having itching </a:t>
            </a:r>
            <a:r>
              <a:rPr lang="en-US" sz="2400" dirty="0" smtClean="0"/>
              <a:t>ears;</a:t>
            </a:r>
            <a:r>
              <a:rPr lang="en-US" sz="2400" b="1" dirty="0" smtClean="0"/>
              <a:t>4 </a:t>
            </a:r>
            <a:r>
              <a:rPr lang="en-US" sz="2400" dirty="0"/>
              <a:t>And they shall turn away their ears from the truth, and shall be turned unto </a:t>
            </a:r>
            <a:r>
              <a:rPr lang="en-US" sz="2400" dirty="0" smtClean="0"/>
              <a:t>fables.</a:t>
            </a:r>
            <a:r>
              <a:rPr lang="en-US" sz="2400" b="1" dirty="0" smtClean="0"/>
              <a:t>5 </a:t>
            </a:r>
            <a:r>
              <a:rPr lang="en-US" sz="2400" dirty="0"/>
              <a:t>But watch thou in all things, endure afflictions, </a:t>
            </a:r>
            <a:r>
              <a:rPr lang="en-US" sz="2400" b="1" u="sng" dirty="0"/>
              <a:t>do the work of an evangelist</a:t>
            </a:r>
            <a:r>
              <a:rPr lang="en-US" sz="2400" dirty="0"/>
              <a:t>, make full proof of thy ministry.</a:t>
            </a:r>
            <a:r>
              <a:rPr lang="en-US" sz="2000" dirty="0" smtClean="0"/>
              <a:t/>
            </a:r>
            <a:br>
              <a:rPr lang="en-US" sz="2000" dirty="0" smtClean="0"/>
            </a:br>
            <a:r>
              <a:rPr lang="en-US" sz="2000" dirty="0" smtClean="0"/>
              <a:t/>
            </a:r>
            <a:br>
              <a:rPr lang="en-US" sz="2000" dirty="0" smtClean="0"/>
            </a:br>
            <a:endParaRPr lang="en-US" sz="2000" dirty="0"/>
          </a:p>
        </p:txBody>
      </p:sp>
    </p:spTree>
    <p:extLst>
      <p:ext uri="{BB962C8B-B14F-4D97-AF65-F5344CB8AC3E}">
        <p14:creationId xmlns:p14="http://schemas.microsoft.com/office/powerpoint/2010/main" val="1276145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894338"/>
            <a:ext cx="8160063" cy="3365110"/>
          </a:xfrm>
        </p:spPr>
        <p:txBody>
          <a:bodyPr/>
          <a:lstStyle/>
          <a:p>
            <a:pPr algn="l"/>
            <a:r>
              <a:rPr lang="en-US" sz="4000" dirty="0"/>
              <a:t>What kind of </a:t>
            </a:r>
            <a:r>
              <a:rPr lang="en-US" sz="4000" dirty="0" smtClean="0"/>
              <a:t>Christian are you?</a:t>
            </a:r>
          </a:p>
          <a:p>
            <a:pPr algn="l"/>
            <a:endParaRPr lang="en-US" dirty="0"/>
          </a:p>
          <a:p>
            <a:pPr algn="l"/>
            <a:r>
              <a:rPr lang="en-US" dirty="0"/>
              <a:t>Do you have eyes to see and prioritize the </a:t>
            </a:r>
            <a:r>
              <a:rPr lang="en-US"/>
              <a:t>mission </a:t>
            </a:r>
            <a:r>
              <a:rPr lang="en-US" smtClean="0"/>
              <a:t>field? </a:t>
            </a:r>
            <a:endParaRPr lang="en-US" dirty="0"/>
          </a:p>
          <a:p>
            <a:pPr algn="l"/>
            <a:endParaRPr lang="en-US" dirty="0"/>
          </a:p>
        </p:txBody>
      </p:sp>
    </p:spTree>
    <p:extLst>
      <p:ext uri="{BB962C8B-B14F-4D97-AF65-F5344CB8AC3E}">
        <p14:creationId xmlns:p14="http://schemas.microsoft.com/office/powerpoint/2010/main" val="2886318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2607" y="363944"/>
            <a:ext cx="8317530" cy="4417607"/>
          </a:xfrm>
        </p:spPr>
        <p:txBody>
          <a:bodyPr/>
          <a:lstStyle/>
          <a:p>
            <a:pPr algn="l"/>
            <a:r>
              <a:rPr lang="en-US" b="1" dirty="0"/>
              <a:t>...verse 14 </a:t>
            </a:r>
            <a:r>
              <a:rPr lang="en-US" dirty="0"/>
              <a:t>And the Lord looked upon him, and said, Go in this thy might, and thou shalt save Israel from the hand of the Midianites: have not I sent thee? </a:t>
            </a:r>
            <a:endParaRPr lang="en-US" dirty="0"/>
          </a:p>
        </p:txBody>
      </p:sp>
    </p:spTree>
    <p:extLst>
      <p:ext uri="{BB962C8B-B14F-4D97-AF65-F5344CB8AC3E}">
        <p14:creationId xmlns:p14="http://schemas.microsoft.com/office/powerpoint/2010/main" val="3156086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2607" y="379710"/>
            <a:ext cx="8317530" cy="4417607"/>
          </a:xfrm>
        </p:spPr>
        <p:txBody>
          <a:bodyPr>
            <a:normAutofit lnSpcReduction="10000"/>
          </a:bodyPr>
          <a:lstStyle/>
          <a:p>
            <a:pPr algn="l"/>
            <a:r>
              <a:rPr lang="en-US" dirty="0"/>
              <a:t>5 And it came to pass the same night, that the Lord said unto him, Take thy father's young bullock, even the second bullock of seven years old, and throw down the altar of Baal that thy father hath, and cut down the grove that is by it:26 And build an altar unto the Lord thy God upon the top of this rock, in the ordered place, and take the second bullock, and offer a burnt sacrifice with the wood of the grove which thou shalt cut down. </a:t>
            </a:r>
            <a:endParaRPr lang="en-US" dirty="0"/>
          </a:p>
        </p:txBody>
      </p:sp>
    </p:spTree>
    <p:extLst>
      <p:ext uri="{BB962C8B-B14F-4D97-AF65-F5344CB8AC3E}">
        <p14:creationId xmlns:p14="http://schemas.microsoft.com/office/powerpoint/2010/main" val="3329625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894338"/>
            <a:ext cx="8160063" cy="3365110"/>
          </a:xfrm>
        </p:spPr>
        <p:txBody>
          <a:bodyPr/>
          <a:lstStyle/>
          <a:p>
            <a:pPr algn="l"/>
            <a:r>
              <a:rPr lang="en-US" sz="5400" b="1" dirty="0"/>
              <a:t>KEY </a:t>
            </a:r>
            <a:r>
              <a:rPr lang="en-US" sz="5400" b="1" dirty="0" smtClean="0"/>
              <a:t>POINT #1</a:t>
            </a:r>
          </a:p>
          <a:p>
            <a:pPr algn="l"/>
            <a:r>
              <a:rPr lang="en-US" b="1" dirty="0" smtClean="0"/>
              <a:t>If </a:t>
            </a:r>
            <a:r>
              <a:rPr lang="en-US" b="1" dirty="0"/>
              <a:t>the worship within the congregation is false, the mission will be </a:t>
            </a:r>
            <a:r>
              <a:rPr lang="en-US" b="1" dirty="0" smtClean="0"/>
              <a:t>in vain</a:t>
            </a:r>
            <a:r>
              <a:rPr lang="en-US" b="1" dirty="0"/>
              <a:t>.</a:t>
            </a:r>
            <a:endParaRPr lang="en-US" dirty="0"/>
          </a:p>
        </p:txBody>
      </p:sp>
    </p:spTree>
    <p:extLst>
      <p:ext uri="{BB962C8B-B14F-4D97-AF65-F5344CB8AC3E}">
        <p14:creationId xmlns:p14="http://schemas.microsoft.com/office/powerpoint/2010/main" val="3877253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2607" y="363944"/>
            <a:ext cx="8317530" cy="4417607"/>
          </a:xfrm>
        </p:spPr>
        <p:txBody>
          <a:bodyPr>
            <a:normAutofit fontScale="92500" lnSpcReduction="20000"/>
          </a:bodyPr>
          <a:lstStyle/>
          <a:p>
            <a:pPr algn="l"/>
            <a:r>
              <a:rPr lang="en-US" b="1" dirty="0"/>
              <a:t>33 </a:t>
            </a:r>
            <a:r>
              <a:rPr lang="en-US" dirty="0"/>
              <a:t>Then all the Midianites and the Amalekites and the children of the east were gathered together, and went over, and pitched in the valley of </a:t>
            </a:r>
            <a:r>
              <a:rPr lang="en-US" dirty="0" err="1"/>
              <a:t>Jezreel</a:t>
            </a:r>
            <a:r>
              <a:rPr lang="en-US" dirty="0"/>
              <a:t>. </a:t>
            </a:r>
            <a:r>
              <a:rPr lang="en-US" b="1" dirty="0"/>
              <a:t>34 </a:t>
            </a:r>
            <a:r>
              <a:rPr lang="en-US" dirty="0"/>
              <a:t>But the Spirit of the Lord came upon Gideon, and he blew a trumpet; and </a:t>
            </a:r>
            <a:r>
              <a:rPr lang="en-US" dirty="0" err="1"/>
              <a:t>Abiezer</a:t>
            </a:r>
            <a:r>
              <a:rPr lang="en-US" dirty="0"/>
              <a:t> was gathered after him. </a:t>
            </a:r>
            <a:r>
              <a:rPr lang="en-US" b="1" dirty="0"/>
              <a:t>35 </a:t>
            </a:r>
            <a:r>
              <a:rPr lang="en-US" dirty="0"/>
              <a:t>And he sent messengers throughout all Manasseh; who also was gathered after him: and he sent messengers unto Asher, and unto Zebulun, and unto Naphtali; and they came up to meet them. </a:t>
            </a:r>
            <a:endParaRPr lang="en-US" dirty="0"/>
          </a:p>
          <a:p>
            <a:pPr algn="l"/>
            <a:r>
              <a:rPr lang="en-US" dirty="0"/>
              <a:t/>
            </a:r>
            <a:br>
              <a:rPr lang="en-US" dirty="0"/>
            </a:br>
            <a:endParaRPr lang="en-US" dirty="0"/>
          </a:p>
        </p:txBody>
      </p:sp>
    </p:spTree>
    <p:extLst>
      <p:ext uri="{BB962C8B-B14F-4D97-AF65-F5344CB8AC3E}">
        <p14:creationId xmlns:p14="http://schemas.microsoft.com/office/powerpoint/2010/main" val="4070725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2607" y="363944"/>
            <a:ext cx="8317530" cy="4417607"/>
          </a:xfrm>
        </p:spPr>
        <p:txBody>
          <a:bodyPr>
            <a:normAutofit fontScale="77500" lnSpcReduction="20000"/>
          </a:bodyPr>
          <a:lstStyle/>
          <a:p>
            <a:pPr algn="l" fontAlgn="base"/>
            <a:r>
              <a:rPr lang="en-US" sz="4100" b="1" u="sng" dirty="0"/>
              <a:t>Credit to Whom Credit is </a:t>
            </a:r>
            <a:r>
              <a:rPr lang="en-US" sz="4100" b="1" u="sng" dirty="0" smtClean="0"/>
              <a:t>Due</a:t>
            </a:r>
          </a:p>
          <a:p>
            <a:pPr algn="l" fontAlgn="base"/>
            <a:endParaRPr lang="en-US" b="1" dirty="0"/>
          </a:p>
          <a:p>
            <a:pPr algn="l"/>
            <a:r>
              <a:rPr lang="en-US" b="1" i="1" dirty="0"/>
              <a:t>7:1 </a:t>
            </a:r>
            <a:r>
              <a:rPr lang="en-US" i="1" dirty="0"/>
              <a:t>Then </a:t>
            </a:r>
            <a:r>
              <a:rPr lang="en-US" i="1" dirty="0" err="1"/>
              <a:t>Jerubbaal</a:t>
            </a:r>
            <a:r>
              <a:rPr lang="en-US" i="1" dirty="0"/>
              <a:t>, who is Gideon, and all the people that were with him, rose up early, and pitched beside the well of </a:t>
            </a:r>
            <a:r>
              <a:rPr lang="en-US" i="1" dirty="0" err="1"/>
              <a:t>Harod</a:t>
            </a:r>
            <a:r>
              <a:rPr lang="en-US" i="1" dirty="0"/>
              <a:t>: so that the host of the Midianites were on the north side of them, by the hill of </a:t>
            </a:r>
            <a:r>
              <a:rPr lang="en-US" i="1" dirty="0" err="1"/>
              <a:t>Moreh</a:t>
            </a:r>
            <a:r>
              <a:rPr lang="en-US" i="1" dirty="0"/>
              <a:t>, in the valley. </a:t>
            </a:r>
            <a:r>
              <a:rPr lang="en-US" b="1" i="1" dirty="0"/>
              <a:t>2 </a:t>
            </a:r>
            <a:r>
              <a:rPr lang="en-US" i="1" dirty="0"/>
              <a:t>And the Lord said unto Gideon, The people that are with thee are too many for me to give the Midianites into their hands, </a:t>
            </a:r>
            <a:r>
              <a:rPr lang="en-US" b="1" i="1" dirty="0"/>
              <a:t>lest Israel vaunt themselves against me, saying, Mine own hand hath saved me.</a:t>
            </a:r>
            <a:endParaRPr lang="en-US" dirty="0"/>
          </a:p>
          <a:p>
            <a:pPr algn="l"/>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372550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2607" y="363944"/>
            <a:ext cx="8317530" cy="4417607"/>
          </a:xfrm>
        </p:spPr>
        <p:txBody>
          <a:bodyPr>
            <a:normAutofit fontScale="62500" lnSpcReduction="20000"/>
          </a:bodyPr>
          <a:lstStyle/>
          <a:p>
            <a:pPr algn="l" fontAlgn="base"/>
            <a:r>
              <a:rPr lang="en-US" sz="5100" b="1" u="sng" dirty="0"/>
              <a:t>Credit to Whom Credit is </a:t>
            </a:r>
            <a:r>
              <a:rPr lang="en-US" sz="5100" b="1" u="sng" dirty="0" smtClean="0"/>
              <a:t>Due</a:t>
            </a:r>
          </a:p>
          <a:p>
            <a:pPr algn="l" fontAlgn="base"/>
            <a:endParaRPr lang="en-US" b="1" dirty="0"/>
          </a:p>
          <a:p>
            <a:pPr algn="l"/>
            <a:r>
              <a:rPr lang="en-US" i="1" dirty="0"/>
              <a:t>1 Samuel 14:</a:t>
            </a:r>
            <a:r>
              <a:rPr lang="en-US" b="1" i="1" dirty="0"/>
              <a:t>6</a:t>
            </a:r>
            <a:r>
              <a:rPr lang="en-US" i="1" dirty="0"/>
              <a:t> And Jonathan said to the young man that bare his </a:t>
            </a:r>
            <a:r>
              <a:rPr lang="en-US" i="1" dirty="0" err="1"/>
              <a:t>armour</a:t>
            </a:r>
            <a:r>
              <a:rPr lang="en-US" i="1" dirty="0"/>
              <a:t>, Come, and let us go over unto the garrison of these uncircumcised: </a:t>
            </a:r>
            <a:r>
              <a:rPr lang="en-US" i="1" u="sng" dirty="0"/>
              <a:t>it may be that the LORD will work for us: for there is no restraint to the LORD to save by many or by few. </a:t>
            </a:r>
            <a:r>
              <a:rPr lang="en-US" b="1" i="1" dirty="0"/>
              <a:t>13 </a:t>
            </a:r>
            <a:r>
              <a:rPr lang="en-US" i="1" dirty="0"/>
              <a:t>And Jonathan climbed up upon his hands and upon his feet, and his </a:t>
            </a:r>
            <a:r>
              <a:rPr lang="en-US" i="1" dirty="0" err="1"/>
              <a:t>armourbearer</a:t>
            </a:r>
            <a:r>
              <a:rPr lang="en-US" i="1" dirty="0"/>
              <a:t> after him: and they fell before Jonathan; and his </a:t>
            </a:r>
            <a:r>
              <a:rPr lang="en-US" i="1" dirty="0" err="1"/>
              <a:t>armourbearer</a:t>
            </a:r>
            <a:r>
              <a:rPr lang="en-US" i="1" dirty="0"/>
              <a:t> slew after him. </a:t>
            </a:r>
            <a:r>
              <a:rPr lang="en-US" b="1" i="1" dirty="0"/>
              <a:t>14 </a:t>
            </a:r>
            <a:r>
              <a:rPr lang="en-US" i="1" dirty="0"/>
              <a:t>And that first slaughter, which Jonathan and his </a:t>
            </a:r>
            <a:r>
              <a:rPr lang="en-US" i="1" dirty="0" err="1"/>
              <a:t>armourbearer</a:t>
            </a:r>
            <a:r>
              <a:rPr lang="en-US" i="1" dirty="0"/>
              <a:t> made, was about twenty men, within as it were an half acre of land, which a yoke of oxen might plow. </a:t>
            </a:r>
            <a:r>
              <a:rPr lang="en-US" b="1" i="1" dirty="0"/>
              <a:t>15 </a:t>
            </a:r>
            <a:r>
              <a:rPr lang="en-US" i="1" dirty="0"/>
              <a:t>And there was trembling in the host, in the field, and among all the people: the garrison, and the spoilers, they also trembled, and the earth quaked: so it was a very great trembling.</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793647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894338"/>
            <a:ext cx="8160063" cy="3365110"/>
          </a:xfrm>
        </p:spPr>
        <p:txBody>
          <a:bodyPr/>
          <a:lstStyle/>
          <a:p>
            <a:pPr algn="l"/>
            <a:r>
              <a:rPr lang="en-US" sz="5400" b="1" dirty="0"/>
              <a:t>KEY </a:t>
            </a:r>
            <a:r>
              <a:rPr lang="en-US" sz="5400" b="1" dirty="0" smtClean="0"/>
              <a:t>POINT #2</a:t>
            </a:r>
          </a:p>
          <a:p>
            <a:pPr algn="l"/>
            <a:r>
              <a:rPr lang="en-US" b="1" dirty="0" smtClean="0"/>
              <a:t>When </a:t>
            </a:r>
            <a:r>
              <a:rPr lang="en-US" b="1" dirty="0"/>
              <a:t>the odds are against us and yet we prevail, God </a:t>
            </a:r>
            <a:r>
              <a:rPr lang="en-US" b="1" dirty="0" smtClean="0"/>
              <a:t>gets </a:t>
            </a:r>
            <a:r>
              <a:rPr lang="en-US" b="1" dirty="0"/>
              <a:t>maximum glory</a:t>
            </a:r>
            <a:endParaRPr lang="en-US" dirty="0"/>
          </a:p>
        </p:txBody>
      </p:sp>
    </p:spTree>
    <p:extLst>
      <p:ext uri="{BB962C8B-B14F-4D97-AF65-F5344CB8AC3E}">
        <p14:creationId xmlns:p14="http://schemas.microsoft.com/office/powerpoint/2010/main" val="2173102882"/>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986</TotalTime>
  <Words>1600</Words>
  <Application>Microsoft Office PowerPoint</Application>
  <PresentationFormat>On-screen Show (16:9)</PresentationFormat>
  <Paragraphs>71</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Adelle-Regular</vt:lpstr>
      <vt:lpstr>Apple Chancery</vt:lpstr>
      <vt:lpstr>Arial</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Brandon Briscoe</cp:lastModifiedBy>
  <cp:revision>31</cp:revision>
  <dcterms:created xsi:type="dcterms:W3CDTF">2014-03-26T14:03:34Z</dcterms:created>
  <dcterms:modified xsi:type="dcterms:W3CDTF">2017-03-12T13:13:20Z</dcterms:modified>
</cp:coreProperties>
</file>